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 id="307" r:id="rId3"/>
    <p:sldId id="308" r:id="rId4"/>
    <p:sldId id="272" r:id="rId5"/>
    <p:sldId id="309" r:id="rId6"/>
    <p:sldId id="310" r:id="rId7"/>
    <p:sldId id="311" r:id="rId8"/>
    <p:sldId id="312" r:id="rId9"/>
    <p:sldId id="313" r:id="rId10"/>
    <p:sldId id="314" r:id="rId11"/>
  </p:sldIdLst>
  <p:sldSz cx="12192000" cy="6858000"/>
  <p:notesSz cx="6886575"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ataka.watanasbe@outlook.jp" initials="m" lastIdx="3" clrIdx="0">
    <p:extLst>
      <p:ext uri="{19B8F6BF-5375-455C-9EA6-DF929625EA0E}">
        <p15:presenceInfo xmlns:p15="http://schemas.microsoft.com/office/powerpoint/2012/main" userId="1c42c651c5d6503c" providerId="Windows Live"/>
      </p:ext>
    </p:extLst>
  </p:cmAuthor>
  <p:cmAuthor id="2" name="渡辺 真隆" initials="渡辺" lastIdx="1" clrIdx="1">
    <p:extLst>
      <p:ext uri="{19B8F6BF-5375-455C-9EA6-DF929625EA0E}">
        <p15:presenceInfo xmlns:p15="http://schemas.microsoft.com/office/powerpoint/2012/main" userId="bd39c002694cdf2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3F33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62"/>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B43D9D4-E449-4DC3-9C6C-FD6E033C594C}" type="datetimeFigureOut">
              <a:rPr kumimoji="1" lang="ja-JP" altLang="en-US" smtClean="0"/>
              <a:t>2021/2/22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1314849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43D9D4-E449-4DC3-9C6C-FD6E033C594C}" type="datetimeFigureOut">
              <a:rPr kumimoji="1" lang="ja-JP" altLang="en-US" smtClean="0"/>
              <a:t>2021/2/22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1611940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43D9D4-E449-4DC3-9C6C-FD6E033C594C}" type="datetimeFigureOut">
              <a:rPr kumimoji="1" lang="ja-JP" altLang="en-US" smtClean="0"/>
              <a:t>2021/2/22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1162826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43D9D4-E449-4DC3-9C6C-FD6E033C594C}" type="datetimeFigureOut">
              <a:rPr kumimoji="1" lang="ja-JP" altLang="en-US" smtClean="0"/>
              <a:t>2021/2/22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3207523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B43D9D4-E449-4DC3-9C6C-FD6E033C594C}" type="datetimeFigureOut">
              <a:rPr kumimoji="1" lang="ja-JP" altLang="en-US" smtClean="0"/>
              <a:t>2021/2/22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2573494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B43D9D4-E449-4DC3-9C6C-FD6E033C594C}" type="datetimeFigureOut">
              <a:rPr kumimoji="1" lang="ja-JP" altLang="en-US" smtClean="0"/>
              <a:t>2021/2/22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1688995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B43D9D4-E449-4DC3-9C6C-FD6E033C594C}" type="datetimeFigureOut">
              <a:rPr kumimoji="1" lang="ja-JP" altLang="en-US" smtClean="0"/>
              <a:t>2021/2/22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3758243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B43D9D4-E449-4DC3-9C6C-FD6E033C594C}" type="datetimeFigureOut">
              <a:rPr kumimoji="1" lang="ja-JP" altLang="en-US" smtClean="0"/>
              <a:t>2021/2/22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2783191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43D9D4-E449-4DC3-9C6C-FD6E033C594C}" type="datetimeFigureOut">
              <a:rPr kumimoji="1" lang="ja-JP" altLang="en-US" smtClean="0"/>
              <a:t>2021/2/22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883748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B43D9D4-E449-4DC3-9C6C-FD6E033C594C}" type="datetimeFigureOut">
              <a:rPr kumimoji="1" lang="ja-JP" altLang="en-US" smtClean="0"/>
              <a:t>2021/2/22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251751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B43D9D4-E449-4DC3-9C6C-FD6E033C594C}" type="datetimeFigureOut">
              <a:rPr kumimoji="1" lang="ja-JP" altLang="en-US" smtClean="0"/>
              <a:t>2021/2/22</a:t>
            </a:fld>
            <a:endParaRPr kumimoji="1" lang="ja-JP" altLang="en-US"/>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3102172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3D9D4-E449-4DC3-9C6C-FD6E033C594C}" type="datetimeFigureOut">
              <a:rPr kumimoji="1" lang="ja-JP" altLang="en-US" smtClean="0"/>
              <a:t>2021/2/22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0BA1FB-2FC6-447F-853F-12C952A10BB6}" type="slidenum">
              <a:rPr kumimoji="1" lang="ja-JP" altLang="en-US" smtClean="0"/>
              <a:t>‹#›</a:t>
            </a:fld>
            <a:endParaRPr kumimoji="1" lang="ja-JP" altLang="en-US"/>
          </a:p>
        </p:txBody>
      </p:sp>
    </p:spTree>
    <p:extLst>
      <p:ext uri="{BB962C8B-B14F-4D97-AF65-F5344CB8AC3E}">
        <p14:creationId xmlns:p14="http://schemas.microsoft.com/office/powerpoint/2010/main" val="446970922"/>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524000" y="2643229"/>
            <a:ext cx="9144000" cy="1571541"/>
          </a:xfrm>
        </p:spPr>
        <p:txBody>
          <a:bodyPr>
            <a:noAutofit/>
          </a:bodyPr>
          <a:lstStyle/>
          <a:p>
            <a:r>
              <a:rPr kumimoji="1" lang="en-US" altLang="ja-JP" sz="5400" b="1" dirty="0">
                <a:solidFill>
                  <a:srgbClr val="00B050"/>
                </a:solidFill>
              </a:rPr>
              <a:t>Bravely</a:t>
            </a:r>
            <a:r>
              <a:rPr kumimoji="1" lang="ja-JP" altLang="en-US" sz="5400" b="1" dirty="0">
                <a:solidFill>
                  <a:srgbClr val="00B050"/>
                </a:solidFill>
              </a:rPr>
              <a:t> </a:t>
            </a:r>
            <a:r>
              <a:rPr kumimoji="1" lang="en-US" altLang="ja-JP" sz="5400" b="1" dirty="0" err="1">
                <a:solidFill>
                  <a:srgbClr val="00B050"/>
                </a:solidFill>
              </a:rPr>
              <a:t>NexuSecond</a:t>
            </a:r>
            <a:endParaRPr kumimoji="1" lang="en-US" altLang="ja-JP" sz="5400" b="1" dirty="0">
              <a:solidFill>
                <a:srgbClr val="00B050"/>
              </a:solidFill>
            </a:endParaRPr>
          </a:p>
          <a:p>
            <a:r>
              <a:rPr kumimoji="1" lang="ja-JP" altLang="en-US" sz="5400" b="1" dirty="0">
                <a:solidFill>
                  <a:srgbClr val="00B050"/>
                </a:solidFill>
              </a:rPr>
              <a:t>保護者ミーティング</a:t>
            </a:r>
            <a:r>
              <a:rPr lang="en-US" altLang="ja-JP" sz="5400" b="1" dirty="0">
                <a:solidFill>
                  <a:srgbClr val="00B050"/>
                </a:solidFill>
              </a:rPr>
              <a:t>(2/22)</a:t>
            </a:r>
            <a:endParaRPr kumimoji="1" lang="ja-JP" altLang="en-US" sz="5400" b="1" dirty="0">
              <a:solidFill>
                <a:srgbClr val="00B050"/>
              </a:solidFill>
            </a:endParaRPr>
          </a:p>
        </p:txBody>
      </p:sp>
    </p:spTree>
    <p:extLst>
      <p:ext uri="{BB962C8B-B14F-4D97-AF65-F5344CB8AC3E}">
        <p14:creationId xmlns:p14="http://schemas.microsoft.com/office/powerpoint/2010/main" val="2697260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rot="5400000">
            <a:off x="-1" y="0"/>
            <a:ext cx="2598821" cy="2598821"/>
          </a:xfrm>
          <a:prstGeom prst="r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948252" y="2356646"/>
            <a:ext cx="4932285" cy="3654410"/>
          </a:xfrm>
          <a:ln w="38100">
            <a:noFill/>
          </a:ln>
        </p:spPr>
        <p:txBody>
          <a:bodyPr anchor="t">
            <a:normAutofit fontScale="92500"/>
          </a:bodyPr>
          <a:lstStyle/>
          <a:p>
            <a:pPr marL="0" indent="0">
              <a:lnSpc>
                <a:spcPct val="250000"/>
              </a:lnSpc>
              <a:buNone/>
            </a:pPr>
            <a:r>
              <a:rPr lang="ja-JP" altLang="en-US" sz="2000" b="1" dirty="0"/>
              <a:t>「ドラ</a:t>
            </a:r>
            <a:r>
              <a:rPr lang="ja-JP" altLang="en-US" sz="2000" b="1" dirty="0" err="1"/>
              <a:t>えも</a:t>
            </a:r>
            <a:r>
              <a:rPr lang="ja-JP" altLang="en-US" sz="2000" b="1" dirty="0"/>
              <a:t>～</a:t>
            </a:r>
            <a:r>
              <a:rPr lang="ja-JP" altLang="en-US" sz="2000" b="1" dirty="0" err="1"/>
              <a:t>ん</a:t>
            </a:r>
            <a:r>
              <a:rPr lang="ja-JP" altLang="en-US" sz="2000" b="1" dirty="0"/>
              <a:t>！道具出してよ～」</a:t>
            </a:r>
            <a:endParaRPr lang="en-US" altLang="ja-JP" sz="2000" b="1" dirty="0"/>
          </a:p>
          <a:p>
            <a:pPr marL="0" indent="0">
              <a:lnSpc>
                <a:spcPct val="250000"/>
              </a:lnSpc>
              <a:buNone/>
            </a:pPr>
            <a:r>
              <a:rPr lang="ja-JP" altLang="en-US" sz="2000" b="1" dirty="0"/>
              <a:t>「仕方ないなぁ」</a:t>
            </a:r>
            <a:endParaRPr lang="en-US" altLang="ja-JP" sz="2000" b="1" dirty="0"/>
          </a:p>
          <a:p>
            <a:pPr marL="0" indent="0">
              <a:lnSpc>
                <a:spcPct val="250000"/>
              </a:lnSpc>
              <a:buNone/>
            </a:pPr>
            <a:endParaRPr lang="en-US" altLang="ja-JP" sz="2000" b="1" dirty="0"/>
          </a:p>
          <a:p>
            <a:pPr marL="0" indent="0">
              <a:lnSpc>
                <a:spcPct val="250000"/>
              </a:lnSpc>
              <a:buNone/>
            </a:pPr>
            <a:r>
              <a:rPr lang="ja-JP" altLang="en-US" sz="2000" b="1" u="sng" dirty="0">
                <a:solidFill>
                  <a:srgbClr val="7030A0"/>
                </a:solidFill>
              </a:rPr>
              <a:t>何かあってもドラえもんが解決してくれる</a:t>
            </a:r>
            <a:endParaRPr lang="en-US" altLang="ja-JP" sz="2000" b="1" u="sng" dirty="0">
              <a:solidFill>
                <a:srgbClr val="7030A0"/>
              </a:solidFill>
            </a:endParaRPr>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87" y="187969"/>
            <a:ext cx="1501528" cy="681462"/>
          </a:xfrm>
          <a:prstGeom prst="rect">
            <a:avLst/>
          </a:prstGeom>
        </p:spPr>
      </p:pic>
      <p:sp>
        <p:nvSpPr>
          <p:cNvPr id="7" name="タイトル 1"/>
          <p:cNvSpPr>
            <a:spLocks noGrp="1"/>
          </p:cNvSpPr>
          <p:nvPr>
            <p:ph type="title"/>
          </p:nvPr>
        </p:nvSpPr>
        <p:spPr>
          <a:xfrm>
            <a:off x="838200" y="221214"/>
            <a:ext cx="10515600" cy="1024885"/>
          </a:xfrm>
        </p:spPr>
        <p:txBody>
          <a:bodyPr>
            <a:noAutofit/>
          </a:bodyPr>
          <a:lstStyle/>
          <a:p>
            <a:pPr algn="ctr"/>
            <a:r>
              <a:rPr lang="ja-JP" altLang="en-US" b="1" dirty="0">
                <a:solidFill>
                  <a:srgbClr val="0070C0"/>
                </a:solidFill>
              </a:rPr>
              <a:t>のび太とドラえもんとお母さん</a:t>
            </a:r>
            <a:endParaRPr kumimoji="1" lang="ja-JP" altLang="en-US" b="1" dirty="0">
              <a:solidFill>
                <a:srgbClr val="0070C0"/>
              </a:solidFill>
            </a:endParaRPr>
          </a:p>
        </p:txBody>
      </p:sp>
      <p:sp>
        <p:nvSpPr>
          <p:cNvPr id="2" name="正方形/長方形 1">
            <a:extLst>
              <a:ext uri="{FF2B5EF4-FFF2-40B4-BE49-F238E27FC236}">
                <a16:creationId xmlns:a16="http://schemas.microsoft.com/office/drawing/2014/main" id="{911EB8A4-4689-4C90-8945-F2195D29E5EE}"/>
              </a:ext>
            </a:extLst>
          </p:cNvPr>
          <p:cNvSpPr/>
          <p:nvPr/>
        </p:nvSpPr>
        <p:spPr>
          <a:xfrm>
            <a:off x="1470183" y="1625206"/>
            <a:ext cx="3888419" cy="595702"/>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ドラえもんとの関係</a:t>
            </a:r>
            <a:endParaRPr kumimoji="1" lang="ja-JP" altLang="en-US" b="1" dirty="0"/>
          </a:p>
        </p:txBody>
      </p:sp>
      <p:sp>
        <p:nvSpPr>
          <p:cNvPr id="10" name="正方形/長方形 9">
            <a:extLst>
              <a:ext uri="{FF2B5EF4-FFF2-40B4-BE49-F238E27FC236}">
                <a16:creationId xmlns:a16="http://schemas.microsoft.com/office/drawing/2014/main" id="{6A0F20A1-04A0-4253-BBB0-A5510A68DA2F}"/>
              </a:ext>
            </a:extLst>
          </p:cNvPr>
          <p:cNvSpPr/>
          <p:nvPr/>
        </p:nvSpPr>
        <p:spPr>
          <a:xfrm>
            <a:off x="6833398" y="1625206"/>
            <a:ext cx="3888419" cy="595702"/>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お母さんとの関係</a:t>
            </a:r>
            <a:endParaRPr kumimoji="1" lang="ja-JP" altLang="en-US" b="1" dirty="0"/>
          </a:p>
        </p:txBody>
      </p:sp>
      <p:sp>
        <p:nvSpPr>
          <p:cNvPr id="11" name="コンテンツ プレースホルダー 2"/>
          <p:cNvSpPr txBox="1">
            <a:spLocks/>
          </p:cNvSpPr>
          <p:nvPr/>
        </p:nvSpPr>
        <p:spPr>
          <a:xfrm>
            <a:off x="6458609" y="2356646"/>
            <a:ext cx="4932285" cy="3654410"/>
          </a:xfrm>
          <a:prstGeom prst="rect">
            <a:avLst/>
          </a:prstGeom>
          <a:ln w="38100">
            <a:noFill/>
          </a:ln>
        </p:spPr>
        <p:txBody>
          <a:bodyPr vert="horz" lIns="91440" tIns="45720" rIns="91440" bIns="45720" rtlCol="0" anchor="t">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250000"/>
              </a:lnSpc>
              <a:buFont typeface="Arial" panose="020B0604020202020204" pitchFamily="34" charset="0"/>
              <a:buNone/>
            </a:pPr>
            <a:r>
              <a:rPr lang="ja-JP" altLang="en-US" sz="2000" b="1" dirty="0"/>
              <a:t>「またテスト０点だったの！」</a:t>
            </a:r>
            <a:endParaRPr lang="en-US" altLang="ja-JP" sz="2000" b="1" dirty="0"/>
          </a:p>
          <a:p>
            <a:pPr marL="0" indent="0">
              <a:lnSpc>
                <a:spcPct val="250000"/>
              </a:lnSpc>
              <a:buFont typeface="Arial" panose="020B0604020202020204" pitchFamily="34" charset="0"/>
              <a:buNone/>
            </a:pPr>
            <a:r>
              <a:rPr lang="ja-JP" altLang="en-US" sz="2000" b="1" dirty="0"/>
              <a:t>テストは隠さなきゃ・・・</a:t>
            </a:r>
            <a:endParaRPr lang="en-US" altLang="ja-JP" sz="2000" b="1" dirty="0"/>
          </a:p>
          <a:p>
            <a:pPr marL="0" indent="0">
              <a:lnSpc>
                <a:spcPct val="250000"/>
              </a:lnSpc>
              <a:buFont typeface="Arial" panose="020B0604020202020204" pitchFamily="34" charset="0"/>
              <a:buNone/>
            </a:pPr>
            <a:endParaRPr lang="en-US" altLang="ja-JP" sz="2000" b="1" dirty="0"/>
          </a:p>
          <a:p>
            <a:pPr marL="0" indent="0">
              <a:lnSpc>
                <a:spcPct val="250000"/>
              </a:lnSpc>
              <a:buFont typeface="Arial" panose="020B0604020202020204" pitchFamily="34" charset="0"/>
              <a:buNone/>
            </a:pPr>
            <a:r>
              <a:rPr lang="ja-JP" altLang="en-US" sz="2000" b="1" u="sng" dirty="0">
                <a:solidFill>
                  <a:srgbClr val="7030A0"/>
                </a:solidFill>
              </a:rPr>
              <a:t>テストだけでなくその他も隠すようになる</a:t>
            </a:r>
            <a:endParaRPr lang="en-US" altLang="ja-JP" sz="2000" b="1" u="sng" dirty="0">
              <a:solidFill>
                <a:srgbClr val="7030A0"/>
              </a:solidFill>
            </a:endParaRPr>
          </a:p>
        </p:txBody>
      </p:sp>
    </p:spTree>
    <p:extLst>
      <p:ext uri="{BB962C8B-B14F-4D97-AF65-F5344CB8AC3E}">
        <p14:creationId xmlns:p14="http://schemas.microsoft.com/office/powerpoint/2010/main" val="385332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fade">
                                      <p:cBhvr>
                                        <p:cTn id="22" dur="500"/>
                                        <p:tgtEl>
                                          <p:spTgt spid="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fade">
                                      <p:cBhvr>
                                        <p:cTn id="27" dur="500"/>
                                        <p:tgtEl>
                                          <p:spTgt spid="1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xEl>
                                              <p:pRg st="3" end="3"/>
                                            </p:txEl>
                                          </p:spTgt>
                                        </p:tgtEl>
                                        <p:attrNameLst>
                                          <p:attrName>style.visibility</p:attrName>
                                        </p:attrNameLst>
                                      </p:cBhvr>
                                      <p:to>
                                        <p:strVal val="visible"/>
                                      </p:to>
                                    </p:set>
                                    <p:animEffect transition="in" filter="fade">
                                      <p:cBhvr>
                                        <p:cTn id="3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rot="5400000">
            <a:off x="-1" y="0"/>
            <a:ext cx="2598821" cy="2598821"/>
          </a:xfrm>
          <a:prstGeom prst="r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948252" y="2356646"/>
            <a:ext cx="4932285" cy="2736659"/>
          </a:xfrm>
          <a:ln w="38100">
            <a:noFill/>
          </a:ln>
        </p:spPr>
        <p:txBody>
          <a:bodyPr anchor="t">
            <a:normAutofit/>
          </a:bodyPr>
          <a:lstStyle/>
          <a:p>
            <a:pPr marL="0" indent="0" algn="ctr">
              <a:lnSpc>
                <a:spcPct val="250000"/>
              </a:lnSpc>
              <a:buNone/>
            </a:pPr>
            <a:r>
              <a:rPr lang="ja-JP" altLang="en-US" sz="2000" b="1" u="sng" dirty="0">
                <a:highlight>
                  <a:srgbClr val="FFFF00"/>
                </a:highlight>
              </a:rPr>
              <a:t>指導者（大人）が勝ちたい</a:t>
            </a:r>
            <a:endParaRPr lang="en-US" altLang="ja-JP" sz="2000" b="1" u="sng" dirty="0">
              <a:highlight>
                <a:srgbClr val="FFFF00"/>
              </a:highlight>
            </a:endParaRPr>
          </a:p>
          <a:p>
            <a:pPr marL="0" indent="0" algn="ctr">
              <a:lnSpc>
                <a:spcPct val="250000"/>
              </a:lnSpc>
              <a:buNone/>
            </a:pPr>
            <a:r>
              <a:rPr lang="ja-JP" altLang="en-US" sz="2000" b="1" u="sng" dirty="0">
                <a:highlight>
                  <a:srgbClr val="FFFF00"/>
                </a:highlight>
              </a:rPr>
              <a:t>強制による選手の依存</a:t>
            </a:r>
            <a:endParaRPr lang="en-US" altLang="ja-JP" sz="2000" b="1" u="sng" dirty="0">
              <a:highlight>
                <a:srgbClr val="FFFF00"/>
              </a:highlight>
            </a:endParaRPr>
          </a:p>
          <a:p>
            <a:pPr marL="0" indent="0" algn="ctr">
              <a:lnSpc>
                <a:spcPct val="250000"/>
              </a:lnSpc>
              <a:buNone/>
            </a:pPr>
            <a:r>
              <a:rPr lang="ja-JP" altLang="en-US" sz="2000" b="1" u="sng" dirty="0">
                <a:highlight>
                  <a:srgbClr val="FFFF00"/>
                </a:highlight>
              </a:rPr>
              <a:t>指導者が解決した勝利</a:t>
            </a:r>
            <a:endParaRPr lang="en-US" altLang="ja-JP" sz="2000" b="1" u="sng" dirty="0">
              <a:highlight>
                <a:srgbClr val="FFFF00"/>
              </a:highlight>
            </a:endParaRPr>
          </a:p>
          <a:p>
            <a:pPr marL="0" indent="0" algn="ctr">
              <a:lnSpc>
                <a:spcPct val="250000"/>
              </a:lnSpc>
              <a:buNone/>
            </a:pPr>
            <a:endParaRPr lang="en-US" altLang="ja-JP" sz="2000" b="1" u="sng" dirty="0">
              <a:highlight>
                <a:srgbClr val="FFFF00"/>
              </a:highlight>
            </a:endParaRPr>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87" y="187969"/>
            <a:ext cx="1501528" cy="681462"/>
          </a:xfrm>
          <a:prstGeom prst="rect">
            <a:avLst/>
          </a:prstGeom>
        </p:spPr>
      </p:pic>
      <p:sp>
        <p:nvSpPr>
          <p:cNvPr id="7" name="タイトル 1"/>
          <p:cNvSpPr>
            <a:spLocks noGrp="1"/>
          </p:cNvSpPr>
          <p:nvPr>
            <p:ph type="title"/>
          </p:nvPr>
        </p:nvSpPr>
        <p:spPr>
          <a:xfrm>
            <a:off x="838200" y="221214"/>
            <a:ext cx="10515600" cy="1024885"/>
          </a:xfrm>
        </p:spPr>
        <p:txBody>
          <a:bodyPr>
            <a:noAutofit/>
          </a:bodyPr>
          <a:lstStyle/>
          <a:p>
            <a:pPr algn="ctr"/>
            <a:r>
              <a:rPr kumimoji="1" lang="ja-JP" altLang="en-US" sz="4800" b="1" dirty="0">
                <a:solidFill>
                  <a:srgbClr val="0070C0"/>
                </a:solidFill>
              </a:rPr>
              <a:t>アカデミーの指導方針</a:t>
            </a:r>
          </a:p>
        </p:txBody>
      </p:sp>
      <p:sp>
        <p:nvSpPr>
          <p:cNvPr id="2" name="正方形/長方形 1">
            <a:extLst>
              <a:ext uri="{FF2B5EF4-FFF2-40B4-BE49-F238E27FC236}">
                <a16:creationId xmlns:a16="http://schemas.microsoft.com/office/drawing/2014/main" id="{911EB8A4-4689-4C90-8945-F2195D29E5EE}"/>
              </a:ext>
            </a:extLst>
          </p:cNvPr>
          <p:cNvSpPr/>
          <p:nvPr/>
        </p:nvSpPr>
        <p:spPr>
          <a:xfrm>
            <a:off x="1470183" y="1625206"/>
            <a:ext cx="3888419" cy="595702"/>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勝利至上主義</a:t>
            </a:r>
          </a:p>
        </p:txBody>
      </p:sp>
      <p:sp>
        <p:nvSpPr>
          <p:cNvPr id="10" name="正方形/長方形 9">
            <a:extLst>
              <a:ext uri="{FF2B5EF4-FFF2-40B4-BE49-F238E27FC236}">
                <a16:creationId xmlns:a16="http://schemas.microsoft.com/office/drawing/2014/main" id="{6A0F20A1-04A0-4253-BBB0-A5510A68DA2F}"/>
              </a:ext>
            </a:extLst>
          </p:cNvPr>
          <p:cNvSpPr/>
          <p:nvPr/>
        </p:nvSpPr>
        <p:spPr>
          <a:xfrm>
            <a:off x="6833398" y="1625206"/>
            <a:ext cx="3888419" cy="595702"/>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育成至上主義</a:t>
            </a:r>
          </a:p>
        </p:txBody>
      </p:sp>
      <p:sp>
        <p:nvSpPr>
          <p:cNvPr id="11" name="コンテンツ プレースホルダー 2">
            <a:extLst>
              <a:ext uri="{FF2B5EF4-FFF2-40B4-BE49-F238E27FC236}">
                <a16:creationId xmlns:a16="http://schemas.microsoft.com/office/drawing/2014/main" id="{8A6383CA-5025-42AA-9424-7F511260D7E7}"/>
              </a:ext>
            </a:extLst>
          </p:cNvPr>
          <p:cNvSpPr txBox="1">
            <a:spLocks/>
          </p:cNvSpPr>
          <p:nvPr/>
        </p:nvSpPr>
        <p:spPr>
          <a:xfrm>
            <a:off x="6311465" y="2358182"/>
            <a:ext cx="4932285" cy="2736659"/>
          </a:xfrm>
          <a:prstGeom prst="rect">
            <a:avLst/>
          </a:prstGeom>
          <a:ln w="38100">
            <a:no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250000"/>
              </a:lnSpc>
              <a:buFont typeface="Arial" panose="020B0604020202020204" pitchFamily="34" charset="0"/>
              <a:buNone/>
            </a:pPr>
            <a:r>
              <a:rPr lang="ja-JP" altLang="en-US" sz="2000" b="1" u="sng" dirty="0">
                <a:highlight>
                  <a:srgbClr val="FFFF00"/>
                </a:highlight>
              </a:rPr>
              <a:t>指導者の責任逃れ</a:t>
            </a:r>
            <a:endParaRPr lang="en-US" altLang="ja-JP" sz="2000" b="1" u="sng" dirty="0">
              <a:highlight>
                <a:srgbClr val="FFFF00"/>
              </a:highlight>
            </a:endParaRPr>
          </a:p>
          <a:p>
            <a:pPr marL="0" indent="0" algn="ctr">
              <a:lnSpc>
                <a:spcPct val="250000"/>
              </a:lnSpc>
              <a:buFont typeface="Arial" panose="020B0604020202020204" pitchFamily="34" charset="0"/>
              <a:buNone/>
            </a:pPr>
            <a:r>
              <a:rPr lang="ja-JP" altLang="en-US" sz="2000" b="1" u="sng" dirty="0">
                <a:highlight>
                  <a:srgbClr val="FFFF00"/>
                </a:highlight>
              </a:rPr>
              <a:t>スポーツの本質</a:t>
            </a:r>
            <a:endParaRPr lang="en-US" altLang="ja-JP" sz="2000" b="1" u="sng" dirty="0">
              <a:highlight>
                <a:srgbClr val="FFFF00"/>
              </a:highlight>
            </a:endParaRPr>
          </a:p>
          <a:p>
            <a:pPr marL="0" indent="0" algn="ctr">
              <a:lnSpc>
                <a:spcPct val="250000"/>
              </a:lnSpc>
              <a:buFont typeface="Arial" panose="020B0604020202020204" pitchFamily="34" charset="0"/>
              <a:buNone/>
            </a:pPr>
            <a:r>
              <a:rPr lang="ja-JP" altLang="en-US" sz="2000" b="1" u="sng" dirty="0">
                <a:highlight>
                  <a:srgbClr val="FFFF00"/>
                </a:highlight>
              </a:rPr>
              <a:t>成長の本質</a:t>
            </a:r>
            <a:endParaRPr lang="en-US" altLang="ja-JP" sz="2000" b="1" u="sng" dirty="0">
              <a:highlight>
                <a:srgbClr val="FFFF00"/>
              </a:highlight>
            </a:endParaRPr>
          </a:p>
          <a:p>
            <a:pPr marL="0" indent="0" algn="ctr">
              <a:lnSpc>
                <a:spcPct val="250000"/>
              </a:lnSpc>
              <a:buFont typeface="Arial" panose="020B0604020202020204" pitchFamily="34" charset="0"/>
              <a:buNone/>
            </a:pPr>
            <a:endParaRPr lang="en-US" altLang="ja-JP" sz="2000" b="1" u="sng" dirty="0">
              <a:highlight>
                <a:srgbClr val="FFFF00"/>
              </a:highlight>
            </a:endParaRPr>
          </a:p>
        </p:txBody>
      </p:sp>
      <p:sp>
        <p:nvSpPr>
          <p:cNvPr id="12" name="正方形/長方形 11">
            <a:extLst>
              <a:ext uri="{FF2B5EF4-FFF2-40B4-BE49-F238E27FC236}">
                <a16:creationId xmlns:a16="http://schemas.microsoft.com/office/drawing/2014/main" id="{DB2E8EB1-49C7-4934-8A2F-13DEA8EBB1BA}"/>
              </a:ext>
            </a:extLst>
          </p:cNvPr>
          <p:cNvSpPr/>
          <p:nvPr/>
        </p:nvSpPr>
        <p:spPr>
          <a:xfrm>
            <a:off x="1843596" y="5093305"/>
            <a:ext cx="8504808" cy="1405150"/>
          </a:xfrm>
          <a:prstGeom prst="rect">
            <a:avLst/>
          </a:prstGeom>
          <a:solidFill>
            <a:srgbClr val="3F33D9"/>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b="1" dirty="0"/>
              <a:t>勝利主義　</a:t>
            </a:r>
            <a:r>
              <a:rPr kumimoji="1" lang="en-US" altLang="ja-JP" b="1" dirty="0"/>
              <a:t>OR</a:t>
            </a:r>
            <a:r>
              <a:rPr kumimoji="1" lang="ja-JP" altLang="en-US" b="1" dirty="0"/>
              <a:t>　育成主義　ではなく</a:t>
            </a:r>
            <a:endParaRPr kumimoji="1" lang="en-US" altLang="ja-JP" b="1" dirty="0"/>
          </a:p>
          <a:p>
            <a:pPr algn="ctr">
              <a:lnSpc>
                <a:spcPct val="150000"/>
              </a:lnSpc>
            </a:pPr>
            <a:r>
              <a:rPr kumimoji="1" lang="ja-JP" altLang="en-US" b="1" dirty="0">
                <a:highlight>
                  <a:srgbClr val="800000"/>
                </a:highlight>
              </a:rPr>
              <a:t>勝利主義</a:t>
            </a:r>
            <a:r>
              <a:rPr lang="ja-JP" altLang="en-US" b="1" dirty="0">
                <a:highlight>
                  <a:srgbClr val="800000"/>
                </a:highlight>
              </a:rPr>
              <a:t>　</a:t>
            </a:r>
            <a:r>
              <a:rPr lang="en-US" altLang="ja-JP" b="1" dirty="0">
                <a:highlight>
                  <a:srgbClr val="800000"/>
                </a:highlight>
              </a:rPr>
              <a:t>AND</a:t>
            </a:r>
            <a:r>
              <a:rPr lang="ja-JP" altLang="en-US" b="1" dirty="0">
                <a:highlight>
                  <a:srgbClr val="800000"/>
                </a:highlight>
              </a:rPr>
              <a:t>　</a:t>
            </a:r>
            <a:r>
              <a:rPr kumimoji="1" lang="ja-JP" altLang="en-US" b="1" dirty="0">
                <a:highlight>
                  <a:srgbClr val="800000"/>
                </a:highlight>
              </a:rPr>
              <a:t>育成主義</a:t>
            </a:r>
            <a:endParaRPr kumimoji="1" lang="en-US" altLang="ja-JP" b="1" dirty="0">
              <a:highlight>
                <a:srgbClr val="800000"/>
              </a:highlight>
            </a:endParaRPr>
          </a:p>
          <a:p>
            <a:pPr algn="ctr">
              <a:lnSpc>
                <a:spcPct val="150000"/>
              </a:lnSpc>
            </a:pPr>
            <a:r>
              <a:rPr lang="ja-JP" altLang="en-US" b="1" dirty="0">
                <a:highlight>
                  <a:srgbClr val="800000"/>
                </a:highlight>
              </a:rPr>
              <a:t>選手を中心にバランスよく指導する</a:t>
            </a:r>
            <a:endParaRPr kumimoji="1" lang="ja-JP" altLang="en-US" b="1" dirty="0">
              <a:highlight>
                <a:srgbClr val="800000"/>
              </a:highlight>
            </a:endParaRPr>
          </a:p>
        </p:txBody>
      </p:sp>
      <p:cxnSp>
        <p:nvCxnSpPr>
          <p:cNvPr id="15" name="直線コネクタ 14">
            <a:extLst>
              <a:ext uri="{FF2B5EF4-FFF2-40B4-BE49-F238E27FC236}">
                <a16:creationId xmlns:a16="http://schemas.microsoft.com/office/drawing/2014/main" id="{52B40FC1-2626-40B9-95C0-8A81C7F4738E}"/>
              </a:ext>
            </a:extLst>
          </p:cNvPr>
          <p:cNvCxnSpPr>
            <a:cxnSpLocks/>
            <a:endCxn id="12" idx="0"/>
          </p:cNvCxnSpPr>
          <p:nvPr/>
        </p:nvCxnSpPr>
        <p:spPr>
          <a:xfrm flipH="1">
            <a:off x="6096000" y="1604230"/>
            <a:ext cx="1" cy="3489075"/>
          </a:xfrm>
          <a:prstGeom prst="line">
            <a:avLst/>
          </a:prstGeom>
          <a:ln w="222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FEA511E1-6C55-43DF-8EA3-AD391C2F8A6B}"/>
              </a:ext>
            </a:extLst>
          </p:cNvPr>
          <p:cNvSpPr/>
          <p:nvPr/>
        </p:nvSpPr>
        <p:spPr>
          <a:xfrm>
            <a:off x="5609050" y="2936289"/>
            <a:ext cx="973899" cy="985422"/>
          </a:xfrm>
          <a:prstGeom prst="rect">
            <a:avLst/>
          </a:prstGeom>
          <a:solidFill>
            <a:srgbClr val="3F33D9"/>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OR</a:t>
            </a:r>
            <a:endParaRPr kumimoji="1" lang="ja-JP" altLang="en-US" dirty="0"/>
          </a:p>
        </p:txBody>
      </p:sp>
    </p:spTree>
    <p:extLst>
      <p:ext uri="{BB962C8B-B14F-4D97-AF65-F5344CB8AC3E}">
        <p14:creationId xmlns:p14="http://schemas.microsoft.com/office/powerpoint/2010/main" val="163919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11" grpId="0"/>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rot="5400000">
            <a:off x="-1" y="0"/>
            <a:ext cx="2598821" cy="2598821"/>
          </a:xfrm>
          <a:prstGeom prst="r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948252" y="2356646"/>
            <a:ext cx="4932285" cy="1966779"/>
          </a:xfrm>
          <a:ln w="38100">
            <a:noFill/>
          </a:ln>
        </p:spPr>
        <p:txBody>
          <a:bodyPr anchor="t">
            <a:normAutofit/>
          </a:bodyPr>
          <a:lstStyle/>
          <a:p>
            <a:pPr marL="0" indent="0">
              <a:lnSpc>
                <a:spcPct val="250000"/>
              </a:lnSpc>
              <a:buNone/>
            </a:pPr>
            <a:r>
              <a:rPr lang="ja-JP" altLang="en-US" sz="2000" b="1" dirty="0"/>
              <a:t>指導者は解決することが上達し、子供たちは解決してもらうことを覚えていく</a:t>
            </a:r>
            <a:endParaRPr lang="en-US" altLang="ja-JP" sz="2000" b="1" dirty="0"/>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87" y="187969"/>
            <a:ext cx="1501528" cy="681462"/>
          </a:xfrm>
          <a:prstGeom prst="rect">
            <a:avLst/>
          </a:prstGeom>
        </p:spPr>
      </p:pic>
      <p:sp>
        <p:nvSpPr>
          <p:cNvPr id="7" name="タイトル 1"/>
          <p:cNvSpPr>
            <a:spLocks noGrp="1"/>
          </p:cNvSpPr>
          <p:nvPr>
            <p:ph type="title"/>
          </p:nvPr>
        </p:nvSpPr>
        <p:spPr>
          <a:xfrm>
            <a:off x="838200" y="221214"/>
            <a:ext cx="10515600" cy="1024885"/>
          </a:xfrm>
        </p:spPr>
        <p:txBody>
          <a:bodyPr>
            <a:noAutofit/>
          </a:bodyPr>
          <a:lstStyle/>
          <a:p>
            <a:pPr algn="ctr"/>
            <a:r>
              <a:rPr kumimoji="1" lang="ja-JP" altLang="en-US" sz="4800" b="1" dirty="0">
                <a:solidFill>
                  <a:srgbClr val="0070C0"/>
                </a:solidFill>
              </a:rPr>
              <a:t>アカデミーの指導方針</a:t>
            </a:r>
          </a:p>
        </p:txBody>
      </p:sp>
      <p:sp>
        <p:nvSpPr>
          <p:cNvPr id="2" name="正方形/長方形 1">
            <a:extLst>
              <a:ext uri="{FF2B5EF4-FFF2-40B4-BE49-F238E27FC236}">
                <a16:creationId xmlns:a16="http://schemas.microsoft.com/office/drawing/2014/main" id="{911EB8A4-4689-4C90-8945-F2195D29E5EE}"/>
              </a:ext>
            </a:extLst>
          </p:cNvPr>
          <p:cNvSpPr/>
          <p:nvPr/>
        </p:nvSpPr>
        <p:spPr>
          <a:xfrm>
            <a:off x="1470183" y="1625206"/>
            <a:ext cx="3888419" cy="595702"/>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課題を解決する指導</a:t>
            </a:r>
            <a:endParaRPr kumimoji="1" lang="ja-JP" altLang="en-US" b="1" dirty="0"/>
          </a:p>
        </p:txBody>
      </p:sp>
      <p:sp>
        <p:nvSpPr>
          <p:cNvPr id="10" name="正方形/長方形 9">
            <a:extLst>
              <a:ext uri="{FF2B5EF4-FFF2-40B4-BE49-F238E27FC236}">
                <a16:creationId xmlns:a16="http://schemas.microsoft.com/office/drawing/2014/main" id="{6A0F20A1-04A0-4253-BBB0-A5510A68DA2F}"/>
              </a:ext>
            </a:extLst>
          </p:cNvPr>
          <p:cNvSpPr/>
          <p:nvPr/>
        </p:nvSpPr>
        <p:spPr>
          <a:xfrm>
            <a:off x="6833398" y="1625206"/>
            <a:ext cx="3888419" cy="595702"/>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課題を与える指導</a:t>
            </a:r>
            <a:endParaRPr kumimoji="1" lang="ja-JP" altLang="en-US" b="1" dirty="0"/>
          </a:p>
        </p:txBody>
      </p:sp>
      <p:sp>
        <p:nvSpPr>
          <p:cNvPr id="12" name="正方形/長方形 11">
            <a:extLst>
              <a:ext uri="{FF2B5EF4-FFF2-40B4-BE49-F238E27FC236}">
                <a16:creationId xmlns:a16="http://schemas.microsoft.com/office/drawing/2014/main" id="{DB2E8EB1-49C7-4934-8A2F-13DEA8EBB1BA}"/>
              </a:ext>
            </a:extLst>
          </p:cNvPr>
          <p:cNvSpPr/>
          <p:nvPr/>
        </p:nvSpPr>
        <p:spPr>
          <a:xfrm>
            <a:off x="1843596" y="4554731"/>
            <a:ext cx="8504808" cy="1837678"/>
          </a:xfrm>
          <a:prstGeom prst="rect">
            <a:avLst/>
          </a:prstGeom>
          <a:solidFill>
            <a:srgbClr val="3F33D9"/>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2000" b="1" dirty="0"/>
              <a:t>自主・自立の観点や子供たちの将来のためにも、課題を与え続けて子供自らが解決する力を伸ばしてほしい</a:t>
            </a:r>
            <a:endParaRPr kumimoji="1" lang="en-US" altLang="ja-JP" sz="2000" b="1" dirty="0"/>
          </a:p>
        </p:txBody>
      </p:sp>
      <p:sp>
        <p:nvSpPr>
          <p:cNvPr id="14" name="コンテンツ プレースホルダー 2">
            <a:extLst>
              <a:ext uri="{FF2B5EF4-FFF2-40B4-BE49-F238E27FC236}">
                <a16:creationId xmlns:a16="http://schemas.microsoft.com/office/drawing/2014/main" id="{70D136CE-00F1-4D88-8A8C-D36B40C2538B}"/>
              </a:ext>
            </a:extLst>
          </p:cNvPr>
          <p:cNvSpPr txBox="1">
            <a:spLocks/>
          </p:cNvSpPr>
          <p:nvPr/>
        </p:nvSpPr>
        <p:spPr>
          <a:xfrm>
            <a:off x="6311463" y="2356646"/>
            <a:ext cx="4932285" cy="1966779"/>
          </a:xfrm>
          <a:prstGeom prst="rect">
            <a:avLst/>
          </a:prstGeom>
          <a:ln w="38100">
            <a:no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250000"/>
              </a:lnSpc>
              <a:buFont typeface="Arial" panose="020B0604020202020204" pitchFamily="34" charset="0"/>
              <a:buNone/>
            </a:pPr>
            <a:r>
              <a:rPr lang="ja-JP" altLang="en-US" sz="2000" b="1" dirty="0"/>
              <a:t>指導者は課題の与え方が上達し、子供たちは解決する力をつけていく</a:t>
            </a:r>
            <a:endParaRPr lang="en-US" altLang="ja-JP" sz="2000" b="1" dirty="0"/>
          </a:p>
        </p:txBody>
      </p:sp>
    </p:spTree>
    <p:extLst>
      <p:ext uri="{BB962C8B-B14F-4D97-AF65-F5344CB8AC3E}">
        <p14:creationId xmlns:p14="http://schemas.microsoft.com/office/powerpoint/2010/main" val="3789561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fade">
                                      <p:cBhvr>
                                        <p:cTn id="12" dur="500"/>
                                        <p:tgtEl>
                                          <p:spTgt spid="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animBg="1"/>
      <p:bldP spid="1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rot="5400000">
            <a:off x="-1" y="0"/>
            <a:ext cx="2598821" cy="2598821"/>
          </a:xfrm>
          <a:prstGeom prst="r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744207" y="1864309"/>
            <a:ext cx="10703585" cy="4918229"/>
          </a:xfrm>
          <a:ln>
            <a:noFill/>
          </a:ln>
          <a:effectLst>
            <a:glow rad="139700">
              <a:schemeClr val="accent1">
                <a:satMod val="175000"/>
                <a:alpha val="40000"/>
              </a:schemeClr>
            </a:glow>
          </a:effectLst>
          <a:scene3d>
            <a:camera prst="orthographicFront"/>
            <a:lightRig rig="threePt" dir="t"/>
          </a:scene3d>
          <a:sp3d>
            <a:bevelT w="165100" prst="coolSlant"/>
          </a:sp3d>
        </p:spPr>
        <p:txBody>
          <a:bodyPr>
            <a:normAutofit/>
          </a:bodyPr>
          <a:lstStyle/>
          <a:p>
            <a:pPr marL="0" indent="0">
              <a:lnSpc>
                <a:spcPct val="200000"/>
              </a:lnSpc>
              <a:buNone/>
            </a:pPr>
            <a:r>
              <a:rPr lang="ja-JP" altLang="en-US" dirty="0"/>
              <a:t>　子供に正解を与え続けてしまうと子供は正解を待つようになってしまう（自分の意思決定がなくなる）</a:t>
            </a:r>
            <a:endParaRPr lang="en-US" altLang="ja-JP" dirty="0"/>
          </a:p>
          <a:p>
            <a:pPr marL="0" indent="0">
              <a:lnSpc>
                <a:spcPct val="200000"/>
              </a:lnSpc>
              <a:buNone/>
            </a:pPr>
            <a:r>
              <a:rPr lang="ja-JP" altLang="en-US" dirty="0"/>
              <a:t>　意思決定を子供自らができるように習慣をつけさせないと、子供は大人に全てを委ねてしまい危機管理能力が育たない。</a:t>
            </a:r>
            <a:endParaRPr lang="en-US" altLang="ja-JP" dirty="0"/>
          </a:p>
          <a:p>
            <a:pPr marL="0" indent="0" algn="ctr">
              <a:lnSpc>
                <a:spcPct val="200000"/>
              </a:lnSpc>
              <a:buNone/>
            </a:pPr>
            <a:r>
              <a:rPr lang="ja-JP" altLang="en-US" dirty="0"/>
              <a:t>　</a:t>
            </a:r>
            <a:r>
              <a:rPr lang="ja-JP" altLang="en-US" b="1" dirty="0">
                <a:highlight>
                  <a:srgbClr val="FFFF00"/>
                </a:highlight>
              </a:rPr>
              <a:t>釣った魚を与えるのではなく、釣り方を教える</a:t>
            </a:r>
            <a:endParaRPr lang="en-US" altLang="ja-JP" b="1" dirty="0">
              <a:highlight>
                <a:srgbClr val="FFFF00"/>
              </a:highlight>
            </a:endParaRPr>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87" y="187969"/>
            <a:ext cx="1501528" cy="681462"/>
          </a:xfrm>
          <a:prstGeom prst="rect">
            <a:avLst/>
          </a:prstGeom>
        </p:spPr>
      </p:pic>
      <p:sp>
        <p:nvSpPr>
          <p:cNvPr id="8" name="タイトル 7">
            <a:extLst>
              <a:ext uri="{FF2B5EF4-FFF2-40B4-BE49-F238E27FC236}">
                <a16:creationId xmlns:a16="http://schemas.microsoft.com/office/drawing/2014/main" id="{9D76C88E-0092-404D-974C-9AD4C0113CC3}"/>
              </a:ext>
            </a:extLst>
          </p:cNvPr>
          <p:cNvSpPr>
            <a:spLocks noGrp="1"/>
          </p:cNvSpPr>
          <p:nvPr>
            <p:ph type="title"/>
          </p:nvPr>
        </p:nvSpPr>
        <p:spPr>
          <a:xfrm>
            <a:off x="838200" y="365125"/>
            <a:ext cx="10515600" cy="1889803"/>
          </a:xfrm>
        </p:spPr>
        <p:txBody>
          <a:bodyPr>
            <a:normAutofit/>
          </a:bodyPr>
          <a:lstStyle/>
          <a:p>
            <a:pPr algn="ctr"/>
            <a:r>
              <a:rPr lang="ja-JP" altLang="en-US" b="1" dirty="0">
                <a:solidFill>
                  <a:srgbClr val="0070C0"/>
                </a:solidFill>
              </a:rPr>
              <a:t>子供が考える力（社会力）を</a:t>
            </a:r>
            <a:br>
              <a:rPr lang="en-US" altLang="ja-JP" b="1" dirty="0">
                <a:solidFill>
                  <a:srgbClr val="0070C0"/>
                </a:solidFill>
              </a:rPr>
            </a:br>
            <a:r>
              <a:rPr lang="ja-JP" altLang="en-US" b="1" dirty="0">
                <a:solidFill>
                  <a:srgbClr val="0070C0"/>
                </a:solidFill>
              </a:rPr>
              <a:t>養うために</a:t>
            </a:r>
          </a:p>
        </p:txBody>
      </p:sp>
    </p:spTree>
    <p:extLst>
      <p:ext uri="{BB962C8B-B14F-4D97-AF65-F5344CB8AC3E}">
        <p14:creationId xmlns:p14="http://schemas.microsoft.com/office/powerpoint/2010/main" val="2913308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rot="5400000">
            <a:off x="-1" y="0"/>
            <a:ext cx="2598821" cy="2598821"/>
          </a:xfrm>
          <a:prstGeom prst="r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908407" y="1970844"/>
            <a:ext cx="10515600" cy="4564868"/>
          </a:xfrm>
          <a:ln>
            <a:noFill/>
          </a:ln>
          <a:effectLst>
            <a:glow rad="139700">
              <a:schemeClr val="accent1">
                <a:satMod val="175000"/>
                <a:alpha val="40000"/>
              </a:schemeClr>
            </a:glow>
          </a:effectLst>
          <a:scene3d>
            <a:camera prst="orthographicFront"/>
            <a:lightRig rig="threePt" dir="t"/>
          </a:scene3d>
          <a:sp3d>
            <a:bevelT w="165100" prst="coolSlant"/>
          </a:sp3d>
        </p:spPr>
        <p:txBody>
          <a:bodyPr>
            <a:normAutofit fontScale="77500" lnSpcReduction="20000"/>
          </a:bodyPr>
          <a:lstStyle/>
          <a:p>
            <a:pPr marL="0" indent="0">
              <a:lnSpc>
                <a:spcPct val="200000"/>
              </a:lnSpc>
              <a:buNone/>
            </a:pPr>
            <a:r>
              <a:rPr lang="ja-JP" altLang="en-US" dirty="0"/>
              <a:t>親　「今日は雨が降るから傘を持っていきなさい」</a:t>
            </a:r>
            <a:endParaRPr lang="en-US" altLang="ja-JP" dirty="0"/>
          </a:p>
          <a:p>
            <a:pPr marL="0" indent="0">
              <a:lnSpc>
                <a:spcPct val="200000"/>
              </a:lnSpc>
              <a:buNone/>
            </a:pPr>
            <a:r>
              <a:rPr lang="ja-JP" altLang="en-US" dirty="0">
                <a:highlight>
                  <a:srgbClr val="FFFF00"/>
                </a:highlight>
              </a:rPr>
              <a:t>子供「は～い」</a:t>
            </a:r>
            <a:endParaRPr lang="en-US" altLang="ja-JP" dirty="0">
              <a:highlight>
                <a:srgbClr val="FFFF00"/>
              </a:highlight>
            </a:endParaRPr>
          </a:p>
          <a:p>
            <a:pPr marL="0" indent="0">
              <a:lnSpc>
                <a:spcPct val="200000"/>
              </a:lnSpc>
              <a:buNone/>
            </a:pPr>
            <a:r>
              <a:rPr lang="ja-JP" altLang="en-US" dirty="0"/>
              <a:t>親　「雨降らなかったけど傘持って帰ってきた？」</a:t>
            </a:r>
            <a:endParaRPr lang="en-US" altLang="ja-JP" dirty="0"/>
          </a:p>
          <a:p>
            <a:pPr marL="0" indent="0">
              <a:lnSpc>
                <a:spcPct val="200000"/>
              </a:lnSpc>
              <a:buNone/>
            </a:pPr>
            <a:r>
              <a:rPr lang="ja-JP" altLang="en-US" dirty="0">
                <a:highlight>
                  <a:srgbClr val="FFFF00"/>
                </a:highlight>
              </a:rPr>
              <a:t>子供「あっ、忘れちゃった！」</a:t>
            </a:r>
            <a:endParaRPr lang="en-US" altLang="ja-JP" dirty="0">
              <a:highlight>
                <a:srgbClr val="FFFF00"/>
              </a:highlight>
            </a:endParaRPr>
          </a:p>
          <a:p>
            <a:pPr marL="0" indent="0">
              <a:lnSpc>
                <a:spcPct val="200000"/>
              </a:lnSpc>
              <a:buNone/>
            </a:pPr>
            <a:r>
              <a:rPr lang="ja-JP" altLang="en-US" dirty="0"/>
              <a:t>親　「なんで忘れてきたの！」</a:t>
            </a:r>
            <a:endParaRPr lang="en-US" altLang="ja-JP" dirty="0"/>
          </a:p>
          <a:p>
            <a:pPr marL="0" indent="0">
              <a:lnSpc>
                <a:spcPct val="200000"/>
              </a:lnSpc>
              <a:buNone/>
            </a:pPr>
            <a:r>
              <a:rPr lang="ja-JP" altLang="en-US" dirty="0">
                <a:highlight>
                  <a:srgbClr val="FFFF00"/>
                </a:highlight>
              </a:rPr>
              <a:t>子供「ごめんなさい。次は忘れないから」</a:t>
            </a:r>
            <a:endParaRPr lang="en-US" altLang="ja-JP" dirty="0">
              <a:highlight>
                <a:srgbClr val="FFFF00"/>
              </a:highlight>
            </a:endParaRPr>
          </a:p>
          <a:p>
            <a:pPr marL="0" indent="0">
              <a:lnSpc>
                <a:spcPct val="200000"/>
              </a:lnSpc>
              <a:buNone/>
            </a:pPr>
            <a:endParaRPr lang="en-US" altLang="ja-JP" dirty="0">
              <a:highlight>
                <a:srgbClr val="FFFF00"/>
              </a:highlight>
            </a:endParaRPr>
          </a:p>
          <a:p>
            <a:pPr marL="0" indent="0">
              <a:lnSpc>
                <a:spcPct val="200000"/>
              </a:lnSpc>
              <a:buNone/>
            </a:pPr>
            <a:endParaRPr lang="en-US" altLang="ja-JP" dirty="0"/>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87" y="187969"/>
            <a:ext cx="1501528" cy="681462"/>
          </a:xfrm>
          <a:prstGeom prst="rect">
            <a:avLst/>
          </a:prstGeom>
        </p:spPr>
      </p:pic>
      <p:sp>
        <p:nvSpPr>
          <p:cNvPr id="8" name="タイトル 7">
            <a:extLst>
              <a:ext uri="{FF2B5EF4-FFF2-40B4-BE49-F238E27FC236}">
                <a16:creationId xmlns:a16="http://schemas.microsoft.com/office/drawing/2014/main" id="{9D76C88E-0092-404D-974C-9AD4C0113CC3}"/>
              </a:ext>
            </a:extLst>
          </p:cNvPr>
          <p:cNvSpPr>
            <a:spLocks noGrp="1"/>
          </p:cNvSpPr>
          <p:nvPr>
            <p:ph type="title"/>
          </p:nvPr>
        </p:nvSpPr>
        <p:spPr>
          <a:xfrm>
            <a:off x="838200" y="365125"/>
            <a:ext cx="10515600" cy="1889803"/>
          </a:xfrm>
        </p:spPr>
        <p:txBody>
          <a:bodyPr>
            <a:normAutofit/>
          </a:bodyPr>
          <a:lstStyle/>
          <a:p>
            <a:pPr algn="ctr"/>
            <a:r>
              <a:rPr lang="ja-JP" altLang="en-US" b="1" dirty="0">
                <a:solidFill>
                  <a:srgbClr val="0070C0"/>
                </a:solidFill>
              </a:rPr>
              <a:t>傘持った？</a:t>
            </a:r>
          </a:p>
        </p:txBody>
      </p:sp>
    </p:spTree>
    <p:extLst>
      <p:ext uri="{BB962C8B-B14F-4D97-AF65-F5344CB8AC3E}">
        <p14:creationId xmlns:p14="http://schemas.microsoft.com/office/powerpoint/2010/main" val="585878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rot="5400000">
            <a:off x="-1" y="0"/>
            <a:ext cx="2598821" cy="2598821"/>
          </a:xfrm>
          <a:prstGeom prst="r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908407" y="1811046"/>
            <a:ext cx="10515600" cy="4724666"/>
          </a:xfrm>
          <a:ln>
            <a:solidFill>
              <a:srgbClr val="00B0F0"/>
            </a:solidFill>
          </a:ln>
          <a:effectLst>
            <a:glow rad="139700">
              <a:schemeClr val="accent1">
                <a:satMod val="175000"/>
                <a:alpha val="40000"/>
              </a:schemeClr>
            </a:glow>
          </a:effectLst>
          <a:scene3d>
            <a:camera prst="orthographicFront"/>
            <a:lightRig rig="threePt" dir="t"/>
          </a:scene3d>
          <a:sp3d>
            <a:bevelT w="165100" prst="coolSlant"/>
          </a:sp3d>
        </p:spPr>
        <p:txBody>
          <a:bodyPr>
            <a:normAutofit/>
          </a:bodyPr>
          <a:lstStyle/>
          <a:p>
            <a:pPr marL="0" indent="0">
              <a:lnSpc>
                <a:spcPct val="200000"/>
              </a:lnSpc>
              <a:buNone/>
            </a:pPr>
            <a:r>
              <a:rPr lang="ja-JP" altLang="en-US" dirty="0"/>
              <a:t>「今日の天気はどうかな？」と問いかけ、空の様子や天気予報から情報を取り入れて、傘を持っていくかどうかを自分で決める。</a:t>
            </a:r>
            <a:endParaRPr lang="en-US" altLang="ja-JP" dirty="0"/>
          </a:p>
          <a:p>
            <a:pPr marL="0" indent="0">
              <a:lnSpc>
                <a:spcPct val="200000"/>
              </a:lnSpc>
              <a:buNone/>
            </a:pPr>
            <a:r>
              <a:rPr lang="ja-JP" altLang="en-US" dirty="0"/>
              <a:t>もっていかずに雨に濡れた場合に、体調を崩して学校へ行けないことやバスケットができなくなるという思考回路が構築できるような、必要性を感じる問いかけをすることが大切なのではないか。</a:t>
            </a:r>
            <a:endParaRPr lang="en-US" altLang="ja-JP" dirty="0"/>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87" y="187969"/>
            <a:ext cx="1501528" cy="681462"/>
          </a:xfrm>
          <a:prstGeom prst="rect">
            <a:avLst/>
          </a:prstGeom>
        </p:spPr>
      </p:pic>
      <p:sp>
        <p:nvSpPr>
          <p:cNvPr id="8" name="タイトル 7">
            <a:extLst>
              <a:ext uri="{FF2B5EF4-FFF2-40B4-BE49-F238E27FC236}">
                <a16:creationId xmlns:a16="http://schemas.microsoft.com/office/drawing/2014/main" id="{9D76C88E-0092-404D-974C-9AD4C0113CC3}"/>
              </a:ext>
            </a:extLst>
          </p:cNvPr>
          <p:cNvSpPr>
            <a:spLocks noGrp="1"/>
          </p:cNvSpPr>
          <p:nvPr>
            <p:ph type="title"/>
          </p:nvPr>
        </p:nvSpPr>
        <p:spPr>
          <a:xfrm>
            <a:off x="838200" y="365125"/>
            <a:ext cx="10515600" cy="1889803"/>
          </a:xfrm>
        </p:spPr>
        <p:txBody>
          <a:bodyPr>
            <a:normAutofit/>
          </a:bodyPr>
          <a:lstStyle/>
          <a:p>
            <a:pPr algn="ctr"/>
            <a:r>
              <a:rPr lang="ja-JP" altLang="en-US" b="1" dirty="0">
                <a:solidFill>
                  <a:srgbClr val="0070C0"/>
                </a:solidFill>
              </a:rPr>
              <a:t>傘持った？</a:t>
            </a:r>
          </a:p>
        </p:txBody>
      </p:sp>
    </p:spTree>
    <p:extLst>
      <p:ext uri="{BB962C8B-B14F-4D97-AF65-F5344CB8AC3E}">
        <p14:creationId xmlns:p14="http://schemas.microsoft.com/office/powerpoint/2010/main" val="78294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rot="5400000">
            <a:off x="-1" y="0"/>
            <a:ext cx="2598821" cy="2598821"/>
          </a:xfrm>
          <a:prstGeom prst="r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908407" y="1811046"/>
            <a:ext cx="10515600" cy="4724666"/>
          </a:xfrm>
          <a:ln>
            <a:solidFill>
              <a:srgbClr val="00B0F0"/>
            </a:solidFill>
          </a:ln>
          <a:effectLst>
            <a:glow rad="139700">
              <a:schemeClr val="accent1">
                <a:satMod val="175000"/>
                <a:alpha val="40000"/>
              </a:schemeClr>
            </a:glow>
          </a:effectLst>
          <a:scene3d>
            <a:camera prst="orthographicFront"/>
            <a:lightRig rig="threePt" dir="t"/>
          </a:scene3d>
          <a:sp3d>
            <a:bevelT w="165100" prst="coolSlant"/>
          </a:sp3d>
        </p:spPr>
        <p:txBody>
          <a:bodyPr>
            <a:normAutofit/>
          </a:bodyPr>
          <a:lstStyle/>
          <a:p>
            <a:pPr marL="0" indent="0">
              <a:lnSpc>
                <a:spcPct val="200000"/>
              </a:lnSpc>
              <a:buNone/>
            </a:pPr>
            <a:r>
              <a:rPr lang="ja-JP" altLang="en-US" dirty="0"/>
              <a:t>「傘持って帰ってきた？」と聞いた親は、たぶん持って帰ってこなかったと思って聞いている→他のことも多くのことに関わってチェックを入れている（体操服、上履き、プリント・・・）</a:t>
            </a:r>
            <a:endParaRPr lang="en-US" altLang="ja-JP" dirty="0"/>
          </a:p>
          <a:p>
            <a:pPr marL="0" indent="0">
              <a:lnSpc>
                <a:spcPct val="200000"/>
              </a:lnSpc>
              <a:buNone/>
            </a:pPr>
            <a:r>
              <a:rPr lang="ja-JP" altLang="en-US" dirty="0"/>
              <a:t>子供は判断することをやめて責任を取らなくなる（お父さんお母さんが言わなかったからだ）</a:t>
            </a:r>
            <a:endParaRPr lang="en-US" altLang="ja-JP" dirty="0"/>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87" y="187969"/>
            <a:ext cx="1501528" cy="681462"/>
          </a:xfrm>
          <a:prstGeom prst="rect">
            <a:avLst/>
          </a:prstGeom>
        </p:spPr>
      </p:pic>
      <p:sp>
        <p:nvSpPr>
          <p:cNvPr id="8" name="タイトル 7">
            <a:extLst>
              <a:ext uri="{FF2B5EF4-FFF2-40B4-BE49-F238E27FC236}">
                <a16:creationId xmlns:a16="http://schemas.microsoft.com/office/drawing/2014/main" id="{9D76C88E-0092-404D-974C-9AD4C0113CC3}"/>
              </a:ext>
            </a:extLst>
          </p:cNvPr>
          <p:cNvSpPr>
            <a:spLocks noGrp="1"/>
          </p:cNvSpPr>
          <p:nvPr>
            <p:ph type="title"/>
          </p:nvPr>
        </p:nvSpPr>
        <p:spPr>
          <a:xfrm>
            <a:off x="838200" y="365125"/>
            <a:ext cx="10515600" cy="1889803"/>
          </a:xfrm>
        </p:spPr>
        <p:txBody>
          <a:bodyPr>
            <a:normAutofit/>
          </a:bodyPr>
          <a:lstStyle/>
          <a:p>
            <a:pPr algn="ctr"/>
            <a:r>
              <a:rPr lang="ja-JP" altLang="en-US" b="1" dirty="0">
                <a:solidFill>
                  <a:srgbClr val="0070C0"/>
                </a:solidFill>
              </a:rPr>
              <a:t>傘持った？</a:t>
            </a:r>
          </a:p>
        </p:txBody>
      </p:sp>
    </p:spTree>
    <p:extLst>
      <p:ext uri="{BB962C8B-B14F-4D97-AF65-F5344CB8AC3E}">
        <p14:creationId xmlns:p14="http://schemas.microsoft.com/office/powerpoint/2010/main" val="111485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rot="5400000">
            <a:off x="-1" y="0"/>
            <a:ext cx="2598821" cy="2598821"/>
          </a:xfrm>
          <a:prstGeom prst="r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908407" y="1811046"/>
            <a:ext cx="10515600" cy="4724666"/>
          </a:xfrm>
          <a:ln>
            <a:solidFill>
              <a:srgbClr val="00B0F0"/>
            </a:solidFill>
          </a:ln>
          <a:effectLst>
            <a:glow rad="139700">
              <a:schemeClr val="accent1">
                <a:satMod val="175000"/>
                <a:alpha val="40000"/>
              </a:schemeClr>
            </a:glow>
          </a:effectLst>
          <a:scene3d>
            <a:camera prst="orthographicFront"/>
            <a:lightRig rig="threePt" dir="t"/>
          </a:scene3d>
          <a:sp3d>
            <a:bevelT w="165100" prst="coolSlant"/>
          </a:sp3d>
        </p:spPr>
        <p:txBody>
          <a:bodyPr>
            <a:normAutofit/>
          </a:bodyPr>
          <a:lstStyle/>
          <a:p>
            <a:pPr marL="0" indent="0">
              <a:lnSpc>
                <a:spcPct val="200000"/>
              </a:lnSpc>
              <a:buNone/>
            </a:pPr>
            <a:r>
              <a:rPr lang="ja-JP" altLang="en-US" dirty="0"/>
              <a:t>「なんで忘れてきたの！」に対して「ごめんなさい」とすぐ謝る、という構図になった場合、「謝れば事が済む」という知恵として身についてしまう。</a:t>
            </a:r>
            <a:endParaRPr lang="en-US" altLang="ja-JP" dirty="0"/>
          </a:p>
          <a:p>
            <a:pPr marL="0" indent="0">
              <a:lnSpc>
                <a:spcPct val="200000"/>
              </a:lnSpc>
              <a:buNone/>
            </a:pPr>
            <a:r>
              <a:rPr lang="ja-JP" altLang="en-US" dirty="0"/>
              <a:t>不利な状況などになった場に、すぐ言い訳をしたり人の責任にすることが身についてしまう。</a:t>
            </a:r>
            <a:endParaRPr lang="en-US" altLang="ja-JP" dirty="0"/>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87" y="187969"/>
            <a:ext cx="1501528" cy="681462"/>
          </a:xfrm>
          <a:prstGeom prst="rect">
            <a:avLst/>
          </a:prstGeom>
        </p:spPr>
      </p:pic>
      <p:sp>
        <p:nvSpPr>
          <p:cNvPr id="8" name="タイトル 7">
            <a:extLst>
              <a:ext uri="{FF2B5EF4-FFF2-40B4-BE49-F238E27FC236}">
                <a16:creationId xmlns:a16="http://schemas.microsoft.com/office/drawing/2014/main" id="{9D76C88E-0092-404D-974C-9AD4C0113CC3}"/>
              </a:ext>
            </a:extLst>
          </p:cNvPr>
          <p:cNvSpPr>
            <a:spLocks noGrp="1"/>
          </p:cNvSpPr>
          <p:nvPr>
            <p:ph type="title"/>
          </p:nvPr>
        </p:nvSpPr>
        <p:spPr>
          <a:xfrm>
            <a:off x="838200" y="365125"/>
            <a:ext cx="10515600" cy="1889803"/>
          </a:xfrm>
        </p:spPr>
        <p:txBody>
          <a:bodyPr>
            <a:normAutofit/>
          </a:bodyPr>
          <a:lstStyle/>
          <a:p>
            <a:pPr algn="ctr"/>
            <a:r>
              <a:rPr lang="ja-JP" altLang="en-US" b="1" dirty="0">
                <a:solidFill>
                  <a:srgbClr val="0070C0"/>
                </a:solidFill>
              </a:rPr>
              <a:t>傘持った？</a:t>
            </a:r>
          </a:p>
        </p:txBody>
      </p:sp>
    </p:spTree>
    <p:extLst>
      <p:ext uri="{BB962C8B-B14F-4D97-AF65-F5344CB8AC3E}">
        <p14:creationId xmlns:p14="http://schemas.microsoft.com/office/powerpoint/2010/main" val="256608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角三角形 4"/>
          <p:cNvSpPr/>
          <p:nvPr/>
        </p:nvSpPr>
        <p:spPr>
          <a:xfrm rot="5400000">
            <a:off x="-1" y="0"/>
            <a:ext cx="2598821" cy="2598821"/>
          </a:xfrm>
          <a:prstGeom prst="r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908407" y="1706116"/>
            <a:ext cx="10515600" cy="5046954"/>
          </a:xfrm>
          <a:ln>
            <a:noFill/>
          </a:ln>
          <a:effectLst>
            <a:glow rad="139700">
              <a:schemeClr val="accent1">
                <a:satMod val="175000"/>
                <a:alpha val="40000"/>
              </a:schemeClr>
            </a:glow>
          </a:effectLst>
          <a:scene3d>
            <a:camera prst="orthographicFront"/>
            <a:lightRig rig="threePt" dir="t"/>
          </a:scene3d>
          <a:sp3d>
            <a:bevelT w="165100" prst="coolSlant"/>
          </a:sp3d>
        </p:spPr>
        <p:txBody>
          <a:bodyPr>
            <a:normAutofit/>
          </a:bodyPr>
          <a:lstStyle/>
          <a:p>
            <a:pPr marL="0" indent="0">
              <a:lnSpc>
                <a:spcPct val="200000"/>
              </a:lnSpc>
              <a:buNone/>
            </a:pPr>
            <a:r>
              <a:rPr lang="ja-JP" altLang="en-US" dirty="0"/>
              <a:t>第三者の評価</a:t>
            </a:r>
            <a:endParaRPr lang="en-US" altLang="ja-JP" dirty="0"/>
          </a:p>
          <a:p>
            <a:pPr marL="0" indent="0">
              <a:lnSpc>
                <a:spcPct val="200000"/>
              </a:lnSpc>
              <a:buNone/>
            </a:pPr>
            <a:r>
              <a:rPr lang="ja-JP" altLang="en-US" dirty="0"/>
              <a:t>試合結果、出場時間、得点、外部からの情報・・・</a:t>
            </a:r>
            <a:endParaRPr lang="en-US" altLang="ja-JP" dirty="0"/>
          </a:p>
          <a:p>
            <a:pPr marL="0" indent="0">
              <a:lnSpc>
                <a:spcPct val="200000"/>
              </a:lnSpc>
              <a:buNone/>
            </a:pPr>
            <a:endParaRPr lang="en-US" altLang="ja-JP" dirty="0"/>
          </a:p>
          <a:p>
            <a:pPr marL="0" indent="0">
              <a:lnSpc>
                <a:spcPct val="200000"/>
              </a:lnSpc>
              <a:buNone/>
            </a:pPr>
            <a:r>
              <a:rPr lang="ja-JP" altLang="en-US" b="1" u="sng" dirty="0"/>
              <a:t>指導者・保護者の評価</a:t>
            </a:r>
            <a:endParaRPr lang="en-US" altLang="ja-JP" b="1" u="sng" dirty="0"/>
          </a:p>
          <a:p>
            <a:pPr marL="0" indent="0">
              <a:lnSpc>
                <a:spcPct val="200000"/>
              </a:lnSpc>
              <a:buNone/>
            </a:pPr>
            <a:r>
              <a:rPr lang="ja-JP" altLang="en-US" b="1" u="sng" dirty="0"/>
              <a:t>日頃の努力、変化、チームの仕事・・・</a:t>
            </a:r>
            <a:endParaRPr lang="en-US" altLang="ja-JP" b="1" u="sng" dirty="0"/>
          </a:p>
        </p:txBody>
      </p:sp>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87" y="187969"/>
            <a:ext cx="1501528" cy="681462"/>
          </a:xfrm>
          <a:prstGeom prst="rect">
            <a:avLst/>
          </a:prstGeom>
        </p:spPr>
      </p:pic>
      <p:sp>
        <p:nvSpPr>
          <p:cNvPr id="8" name="タイトル 7">
            <a:extLst>
              <a:ext uri="{FF2B5EF4-FFF2-40B4-BE49-F238E27FC236}">
                <a16:creationId xmlns:a16="http://schemas.microsoft.com/office/drawing/2014/main" id="{9D76C88E-0092-404D-974C-9AD4C0113CC3}"/>
              </a:ext>
            </a:extLst>
          </p:cNvPr>
          <p:cNvSpPr>
            <a:spLocks noGrp="1"/>
          </p:cNvSpPr>
          <p:nvPr>
            <p:ph type="title"/>
          </p:nvPr>
        </p:nvSpPr>
        <p:spPr>
          <a:xfrm>
            <a:off x="838200" y="365125"/>
            <a:ext cx="10515600" cy="1889803"/>
          </a:xfrm>
        </p:spPr>
        <p:txBody>
          <a:bodyPr>
            <a:normAutofit/>
          </a:bodyPr>
          <a:lstStyle/>
          <a:p>
            <a:pPr algn="ctr"/>
            <a:r>
              <a:rPr lang="ja-JP" altLang="en-US" b="1" dirty="0">
                <a:solidFill>
                  <a:srgbClr val="0070C0"/>
                </a:solidFill>
              </a:rPr>
              <a:t>過程の評価を</a:t>
            </a:r>
          </a:p>
        </p:txBody>
      </p:sp>
    </p:spTree>
    <p:extLst>
      <p:ext uri="{BB962C8B-B14F-4D97-AF65-F5344CB8AC3E}">
        <p14:creationId xmlns:p14="http://schemas.microsoft.com/office/powerpoint/2010/main" val="2410362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3180</TotalTime>
  <Words>601</Words>
  <Application>Microsoft Office PowerPoint</Application>
  <PresentationFormat>ワイド画面</PresentationFormat>
  <Paragraphs>58</Paragraphs>
  <Slides>10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游ゴシック</vt:lpstr>
      <vt:lpstr>游ゴシック Light</vt:lpstr>
      <vt:lpstr>Arial</vt:lpstr>
      <vt:lpstr>Office テーマ</vt:lpstr>
      <vt:lpstr>PowerPoint プレゼンテーション</vt:lpstr>
      <vt:lpstr>アカデミーの指導方針</vt:lpstr>
      <vt:lpstr>アカデミーの指導方針</vt:lpstr>
      <vt:lpstr>子供が考える力（社会力）を 養うために</vt:lpstr>
      <vt:lpstr>傘持った？</vt:lpstr>
      <vt:lpstr>傘持った？</vt:lpstr>
      <vt:lpstr>傘持った？</vt:lpstr>
      <vt:lpstr>傘持った？</vt:lpstr>
      <vt:lpstr>過程の評価を</vt:lpstr>
      <vt:lpstr>のび太とドラえもんとお母さん</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watanabe masataka(渡邊 真隆 北芝 （産Ｓジ）［産Ｓブ］（産生技）)</dc:creator>
  <cp:lastModifiedBy>渡辺 真隆</cp:lastModifiedBy>
  <cp:revision>142</cp:revision>
  <cp:lastPrinted>2021-02-22T10:17:57Z</cp:lastPrinted>
  <dcterms:created xsi:type="dcterms:W3CDTF">2020-05-18T23:19:41Z</dcterms:created>
  <dcterms:modified xsi:type="dcterms:W3CDTF">2021-02-22T10:18:08Z</dcterms:modified>
</cp:coreProperties>
</file>